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58" r:id="rId3"/>
    <p:sldId id="260" r:id="rId4"/>
    <p:sldId id="265" r:id="rId5"/>
    <p:sldId id="262" r:id="rId6"/>
    <p:sldId id="278" r:id="rId7"/>
    <p:sldId id="304" r:id="rId8"/>
    <p:sldId id="283" r:id="rId9"/>
    <p:sldId id="305" r:id="rId10"/>
    <p:sldId id="306" r:id="rId11"/>
    <p:sldId id="308" r:id="rId12"/>
    <p:sldId id="309" r:id="rId13"/>
    <p:sldId id="310" r:id="rId14"/>
    <p:sldId id="311" r:id="rId15"/>
    <p:sldId id="312" r:id="rId16"/>
    <p:sldId id="313" r:id="rId17"/>
    <p:sldId id="314" r:id="rId18"/>
  </p:sldIdLst>
  <p:sldSz cx="9144000" cy="5143500" type="screen16x9"/>
  <p:notesSz cx="6858000" cy="9144000"/>
  <p:embeddedFontLst>
    <p:embeddedFont>
      <p:font typeface="Roboto Medium" panose="020B0604020202020204" charset="0"/>
      <p:regular r:id="rId20"/>
      <p:bold r:id="rId21"/>
      <p:italic r:id="rId22"/>
      <p:boldItalic r:id="rId23"/>
    </p:embeddedFont>
    <p:embeddedFont>
      <p:font typeface="Candara" panose="020E050203030302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Barlow Semi Condensed" panose="020B0604020202020204" charset="0"/>
      <p:regular r:id="rId29"/>
      <p:bold r:id="rId30"/>
      <p:italic r:id="rId31"/>
      <p:boldItalic r:id="rId32"/>
    </p:embeddedFont>
    <p:embeddedFont>
      <p:font typeface="Fjalla One" panose="020B0604020202020204" charset="0"/>
      <p:regular r:id="rId33"/>
    </p:embeddedFont>
    <p:embeddedFont>
      <p:font typeface="Barlow Semi Condensed Medium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26F831-B3A6-4BAA-8D51-2C36F8301D51}">
  <a:tblStyle styleId="{FA26F831-B3A6-4BAA-8D51-2C36F8301D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60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063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1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489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259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54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11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0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89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5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4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ru-RU" sz="2400" b="1" dirty="0">
                <a:latin typeface="Roboto Medium" panose="020B0604020202020204" charset="0"/>
                <a:ea typeface="Roboto Medium" panose="020B0604020202020204" charset="0"/>
              </a:rPr>
              <a:t>Нейронная сеть как оптимизатор характеристик крыла летательного аппарата</a:t>
            </a:r>
            <a:endParaRPr sz="2400" dirty="0">
              <a:solidFill>
                <a:schemeClr val="dk2"/>
              </a:solidFill>
              <a:latin typeface="Fjalla One" panose="020B0604020202020204" charset="0"/>
              <a:ea typeface="Roboto Medium" panose="020B0604020202020204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5" y="3721608"/>
            <a:ext cx="3784311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 smtClean="0">
                <a:latin typeface="Candara" panose="020E0502030303020204" pitchFamily="34" charset="0"/>
                <a:ea typeface="Roboto Medium" panose="020B0604020202020204" charset="0"/>
              </a:rPr>
              <a:t>Подготовил Ерощенко Артём Александрович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 smtClean="0">
                <a:solidFill>
                  <a:schemeClr val="accent1"/>
                </a:solidFill>
                <a:latin typeface="Candara" panose="020E0502030303020204" pitchFamily="34" charset="0"/>
                <a:ea typeface="Roboto Medium" panose="020B0604020202020204" charset="0"/>
              </a:rPr>
              <a:t>Руководители: Исаева Елена Валерьевна, </a:t>
            </a:r>
            <a:r>
              <a:rPr lang="ru-RU" sz="1400" dirty="0" err="1" smtClean="0">
                <a:solidFill>
                  <a:schemeClr val="accent1"/>
                </a:solidFill>
                <a:latin typeface="Candara" panose="020E0502030303020204" pitchFamily="34" charset="0"/>
                <a:ea typeface="Roboto Medium" panose="020B0604020202020204" charset="0"/>
              </a:rPr>
              <a:t>Муль</a:t>
            </a:r>
            <a:r>
              <a:rPr lang="ru-RU" sz="1400" dirty="0" smtClean="0">
                <a:solidFill>
                  <a:schemeClr val="accent1"/>
                </a:solidFill>
                <a:latin typeface="Candara" panose="020E0502030303020204" pitchFamily="34" charset="0"/>
                <a:ea typeface="Roboto Medium" panose="020B0604020202020204" charset="0"/>
              </a:rPr>
              <a:t> Павел </a:t>
            </a:r>
            <a:r>
              <a:rPr lang="ru-RU" sz="1400" dirty="0" err="1" smtClean="0">
                <a:solidFill>
                  <a:schemeClr val="accent1"/>
                </a:solidFill>
                <a:latin typeface="Candara" panose="020E0502030303020204" pitchFamily="34" charset="0"/>
                <a:ea typeface="Roboto Medium" panose="020B0604020202020204" charset="0"/>
              </a:rPr>
              <a:t>Фридрихович</a:t>
            </a:r>
            <a:endParaRPr sz="1400" dirty="0">
              <a:solidFill>
                <a:schemeClr val="accent1"/>
              </a:solidFill>
              <a:latin typeface="Candara" panose="020E0502030303020204" pitchFamily="34" charset="0"/>
              <a:ea typeface="Roboto Medium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0" y="0"/>
            <a:ext cx="343272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 Якоби</a:t>
            </a:r>
            <a:endParaRPr dirty="0"/>
          </a:p>
        </p:txBody>
      </p:sp>
      <p:pic>
        <p:nvPicPr>
          <p:cNvPr id="6" name="Рисунок 5" descr="https://lh5.googleusercontent.com/nJqMz-XDTAvhway4wg_EdT41HVrjLsUlUiJzuMaKDkXtuUf4MrqBv3b_fXOsaYQLksZ04MrJjNf3E3FXR48XCzMRkvB-pLJM5oeWpWpxMiASBKsZJ-MlBt128Z5ATedyBY4jxqUZxZ4muA18nKEqgew2eZ4RdUQ8MSRoinioUP5cbJbC2CWDoAnz35d4z9d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38" y="986246"/>
            <a:ext cx="6309360" cy="3376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1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Моделирование крыла</a:t>
            </a: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17" y="1198827"/>
            <a:ext cx="5178018" cy="291263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709827" y="932772"/>
            <a:ext cx="1942266" cy="3852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-1054564" y="773951"/>
            <a:ext cx="2109127" cy="3397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1753" r="22457" b="9439"/>
          <a:stretch/>
        </p:blipFill>
        <p:spPr>
          <a:xfrm>
            <a:off x="5261320" y="1214687"/>
            <a:ext cx="3303854" cy="3043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09827" y="2062110"/>
                <a:ext cx="2536292" cy="1348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:r>
                  <a:rPr lang="ru-RU" dirty="0" smtClean="0"/>
                  <a:t>	t </a:t>
                </a:r>
                <a:r>
                  <a:rPr lang="ru-RU" dirty="0"/>
                  <a:t>∈ [0; 1</a:t>
                </a:r>
                <a:r>
                  <a:rPr lang="ru-RU" dirty="0" smtClean="0"/>
                  <a:t>]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827" y="2062110"/>
                <a:ext cx="2536292" cy="13487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3301113" y="1820827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Модель нейронной сети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8" name="Google Shape;2178;p3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497056" y="2396827"/>
                <a:ext cx="4809600" cy="1134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l"/>
                <a:r>
                  <a:rPr lang="ru-RU" dirty="0" smtClean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Модель – </a:t>
                </a:r>
                <a:r>
                  <a:rPr lang="ru-RU" dirty="0" err="1" smtClean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полносвязная</a:t>
                </a:r>
                <a:r>
                  <a:rPr lang="ru-RU" dirty="0" smtClean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сеть прямого распространения.</a:t>
                </a:r>
              </a:p>
              <a:p>
                <a:pPr algn="l"/>
                <a:r>
                  <a:rPr lang="ru-RU" dirty="0" smtClean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Нейрон -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 smtClean="0"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  <a:p>
                <a:pPr algn="l"/>
                <a:r>
                  <a:rPr lang="ru-RU" dirty="0" smtClean="0"/>
                  <a:t>На выходе - </a:t>
                </a:r>
                <a:r>
                  <a:rPr lang="ru-RU" dirty="0"/>
                  <a:t>коэффициенты </a:t>
                </a:r>
                <a:r>
                  <a:rPr lang="ru-RU" dirty="0" smtClean="0"/>
                  <a:t>для </a:t>
                </a:r>
                <a:r>
                  <a:rPr lang="ru-RU" dirty="0"/>
                  <a:t>контуров единичной размерности. </a:t>
                </a:r>
                <a:endParaRPr dirty="0"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mc:Choice>
        <mc:Fallback xmlns="">
          <p:sp>
            <p:nvSpPr>
              <p:cNvPr id="2178" name="Google Shape;2178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97056" y="2396827"/>
                <a:ext cx="4809600" cy="1134000"/>
              </a:xfrm>
              <a:prstGeom prst="rect">
                <a:avLst/>
              </a:prstGeom>
              <a:blipFill>
                <a:blip r:embed="rId3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202" r="19340" b="-202"/>
          <a:stretch/>
        </p:blipFill>
        <p:spPr>
          <a:xfrm>
            <a:off x="979714" y="1645920"/>
            <a:ext cx="2224890" cy="2234292"/>
          </a:xfrm>
          <a:prstGeom prst="ellipse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126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468524" y="338755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Обучение модели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14" name="Google Shape;3214;p57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593244" y="1129213"/>
                <a:ext cx="4333733" cy="2656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dirty="0" smtClean="0"/>
                  <a:t>На первом этапе </a:t>
                </a:r>
                <a:r>
                  <a:rPr lang="ru-RU" dirty="0"/>
                  <a:t>с</a:t>
                </a:r>
                <a:r>
                  <a:rPr lang="ru-RU" dirty="0" smtClean="0"/>
                  <a:t> </a:t>
                </a:r>
                <a:r>
                  <a:rPr lang="ru-RU" dirty="0"/>
                  <a:t>помощью метода обратного распространения ошибки, сеть обучается на построении оптимальных единичных контуров при различных условиях</a:t>
                </a:r>
                <a:r>
                  <a:rPr lang="ru-RU" dirty="0" smtClean="0"/>
                  <a:t>.</a:t>
                </a:r>
              </a:p>
              <a:p>
                <a:pPr algn="ctr"/>
                <a:endParaRPr lang="ru-RU" dirty="0"/>
              </a:p>
              <a:p>
                <a:pPr algn="ctr"/>
                <a:r>
                  <a:rPr lang="ru-RU" dirty="0" smtClean="0"/>
                  <a:t>Метод </a:t>
                </a:r>
                <a:r>
                  <a:rPr lang="ru-RU" dirty="0"/>
                  <a:t>стохастического градиентного </a:t>
                </a:r>
                <a:r>
                  <a:rPr lang="ru-RU" dirty="0" smtClean="0"/>
                  <a:t>спуска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С</a:t>
                </a:r>
                <a:r>
                  <a:rPr lang="ru-RU" dirty="0" smtClean="0"/>
                  <a:t>реднеквадратичное отклонение</a:t>
                </a:r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lvl="0">
                  <a:buClr>
                    <a:schemeClr val="dk1"/>
                  </a:buClr>
                  <a:buSzPts val="1100"/>
                </a:pPr>
                <a:endParaRPr lang="ru-RU" dirty="0"/>
              </a:p>
            </p:txBody>
          </p:sp>
        </mc:Choice>
        <mc:Fallback>
          <p:sp>
            <p:nvSpPr>
              <p:cNvPr id="3214" name="Google Shape;3214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593244" y="1129213"/>
                <a:ext cx="4333733" cy="2656200"/>
              </a:xfrm>
              <a:prstGeom prst="rect">
                <a:avLst/>
              </a:prstGeom>
              <a:blipFill>
                <a:blip r:embed="rId3"/>
                <a:stretch>
                  <a:fillRect l="-703" r="-563" b="-20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cdn.discordapp.com/attachments/568654287266250754/984563512359657553/andrea-de-santis-zwd435-ewb4-unspl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21" y="1377408"/>
            <a:ext cx="2655596" cy="33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468524" y="338755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Обучение модели</a:t>
            </a:r>
            <a:endParaRPr lang="ru-RU" dirty="0"/>
          </a:p>
        </p:txBody>
      </p:sp>
      <p:pic>
        <p:nvPicPr>
          <p:cNvPr id="3074" name="Picture 2" descr="https://cdn.discordapp.com/attachments/568654287266250754/984563512359657553/andrea-de-santis-zwd435-ewb4-unsp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64" y="1331688"/>
            <a:ext cx="2655596" cy="33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3214;p57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83325" y="1181465"/>
                <a:ext cx="5101046" cy="2656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100"/>
                </a:pPr>
                <a:r>
                  <a:rPr lang="ru-RU" dirty="0" smtClean="0"/>
                  <a:t>На втором этапе, с помощью генетического алгоритма, происходит доработка контура к заданной среде.</a:t>
                </a:r>
              </a:p>
              <a:p>
                <a:pPr lvl="0">
                  <a:buClr>
                    <a:schemeClr val="dk1"/>
                  </a:buClr>
                  <a:buSzPts val="1100"/>
                </a:pPr>
                <a:r>
                  <a:rPr lang="en-US" dirty="0" smtClean="0"/>
                  <a:t>1) </a:t>
                </a:r>
                <a:r>
                  <a:rPr lang="ru-RU" dirty="0" err="1" smtClean="0"/>
                  <a:t>Pooling</a:t>
                </a:r>
                <a:endParaRPr lang="en-US" dirty="0"/>
              </a:p>
              <a:p>
                <a:pPr>
                  <a:buClr>
                    <a:schemeClr val="dk1"/>
                  </a:buClr>
                  <a:buSzPts val="11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/>
                        <m:t>𝛼</m:t>
                      </m:r>
                      <m:r>
                        <a:rPr lang="ru-RU" i="1"/>
                        <m:t>=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ru-RU" i="1"/>
                                <m:t>𝐶</m:t>
                              </m:r>
                            </m:e>
                            <m:sub>
                              <m:r>
                                <a:rPr lang="ru-RU" i="1"/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ru-RU" i="1"/>
                                <m:t>𝐶</m:t>
                              </m:r>
                            </m:e>
                            <m:sub>
                              <m:r>
                                <a:rPr lang="ru-RU" i="1"/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ru-RU" i="1"/>
                        <m:t>=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ru-RU" i="1"/>
                                <m:t>𝐹</m:t>
                              </m:r>
                            </m:e>
                            <m:sub>
                              <m:r>
                                <a:rPr lang="ru-RU" i="1"/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ru-RU" i="1"/>
                                <m:t>𝐹</m:t>
                              </m:r>
                            </m:e>
                            <m:sub>
                              <m:r>
                                <a:rPr lang="ru-RU" i="1"/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0">
                  <a:buClr>
                    <a:schemeClr val="dk1"/>
                  </a:buClr>
                  <a:buSzPts val="1100"/>
                </a:pPr>
                <a:r>
                  <a:rPr lang="en-US" dirty="0" smtClean="0"/>
                  <a:t>2) </a:t>
                </a:r>
                <a:r>
                  <a:rPr lang="ru-RU" dirty="0" err="1" smtClean="0"/>
                  <a:t>Cross</a:t>
                </a:r>
                <a:r>
                  <a:rPr lang="en-US" dirty="0" err="1"/>
                  <a:t>ing</a:t>
                </a:r>
                <a:r>
                  <a:rPr lang="ru-RU" dirty="0" err="1"/>
                  <a:t>over</a:t>
                </a:r>
                <a:endParaRPr lang="ru-RU" dirty="0"/>
              </a:p>
              <a:p>
                <a:r>
                  <a:rPr lang="ru-RU" dirty="0"/>
                  <a:t> 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/>
                          </m:ctrlPr>
                        </m:sSubPr>
                        <m:e>
                          <m:r>
                            <a:rPr lang="en-US" i="1"/>
                            <m:t>𝑆𝑜𝑛</m:t>
                          </m:r>
                        </m:e>
                        <m:sub>
                          <m:r>
                            <a:rPr lang="en-US" i="1"/>
                            <m:t>1</m:t>
                          </m:r>
                        </m:sub>
                      </m:sSub>
                      <m:r>
                        <a:rPr lang="en-US" i="1"/>
                        <m:t>=0.5(1+</m:t>
                      </m:r>
                      <m:r>
                        <a:rPr lang="en-US" i="1"/>
                        <m:t>𝛽</m:t>
                      </m:r>
                      <m:r>
                        <a:rPr lang="en-US" i="1"/>
                        <m:t>)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en-US" i="1"/>
                            <m:t>𝐹𝑎𝑡h𝑒𝑟</m:t>
                          </m:r>
                        </m:e>
                        <m:sub>
                          <m:r>
                            <a:rPr lang="en-US" i="1"/>
                            <m:t>1</m:t>
                          </m:r>
                        </m:sub>
                      </m:sSub>
                      <m:r>
                        <a:rPr lang="en-US" i="1"/>
                        <m:t>+(1−</m:t>
                      </m:r>
                      <m:r>
                        <a:rPr lang="en-US" i="1"/>
                        <m:t>𝛽</m:t>
                      </m:r>
                      <m:r>
                        <a:rPr lang="en-US" i="1"/>
                        <m:t>)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en-US" i="1"/>
                            <m:t>𝐹𝑎𝑡h𝑒𝑟</m:t>
                          </m:r>
                        </m:e>
                        <m:sub>
                          <m:r>
                            <a:rPr lang="en-US" i="1"/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 </a:t>
                </a:r>
                <a:endParaRPr lang="ru-RU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en-US" i="1"/>
                            <m:t>𝑆𝑜𝑛</m:t>
                          </m:r>
                        </m:e>
                        <m:sub>
                          <m:r>
                            <a:rPr lang="en-US" i="1"/>
                            <m:t>2</m:t>
                          </m:r>
                        </m:sub>
                      </m:sSub>
                      <m:r>
                        <a:rPr lang="en-US" i="1"/>
                        <m:t>=0.5</m:t>
                      </m:r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r>
                            <a:rPr lang="en-US" i="1"/>
                            <m:t>1−</m:t>
                          </m:r>
                          <m:r>
                            <a:rPr lang="en-US" i="1"/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en-US" i="1"/>
                            <m:t>𝐹𝑎𝑡h𝑒𝑟</m:t>
                          </m:r>
                        </m:e>
                        <m:sub>
                          <m:r>
                            <a:rPr lang="en-US" i="1"/>
                            <m:t>1</m:t>
                          </m:r>
                        </m:sub>
                      </m:sSub>
                      <m:r>
                        <a:rPr lang="en-US" i="1"/>
                        <m:t>+</m:t>
                      </m:r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r>
                            <a:rPr lang="en-US" i="1"/>
                            <m:t>1+</m:t>
                          </m:r>
                          <m:r>
                            <a:rPr lang="en-US" i="1"/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en-US" i="1"/>
                            <m:t>𝐹𝑎𝑡h𝑒𝑟</m:t>
                          </m:r>
                        </m:e>
                        <m:sub>
                          <m:r>
                            <a:rPr lang="en-US" i="1"/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3) Mutating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/>
                        <m:t>𝜃</m:t>
                      </m:r>
                      <m:r>
                        <a:rPr lang="ru-RU" i="1"/>
                        <m:t>=</m:t>
                      </m:r>
                      <m:r>
                        <a:rPr lang="ru-RU" i="1"/>
                        <m:t>𝜃</m:t>
                      </m:r>
                      <m:r>
                        <a:rPr lang="ru-RU" i="1"/>
                        <m:t>+</m:t>
                      </m:r>
                      <m:r>
                        <m:rPr>
                          <m:sty m:val="p"/>
                        </m:rPr>
                        <a:rPr lang="ru-RU"/>
                        <m:t>ηζ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>
                  <a:buClr>
                    <a:schemeClr val="dk1"/>
                  </a:buClr>
                  <a:buSzPts val="1100"/>
                </a:pPr>
                <a:endParaRPr lang="ru-RU" dirty="0"/>
              </a:p>
              <a:p>
                <a:pPr marL="342900" lvl="0" indent="-342900">
                  <a:buClr>
                    <a:schemeClr val="dk1"/>
                  </a:buClr>
                  <a:buSzPts val="1100"/>
                  <a:buAutoNum type="arabicParenR"/>
                </a:pPr>
                <a:endParaRPr lang="en-US" dirty="0" smtClean="0"/>
              </a:p>
            </p:txBody>
          </p:sp>
        </mc:Choice>
        <mc:Fallback>
          <p:sp>
            <p:nvSpPr>
              <p:cNvPr id="6" name="Google Shape;3214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83325" y="1181465"/>
                <a:ext cx="5101046" cy="2656200"/>
              </a:xfrm>
              <a:prstGeom prst="rect">
                <a:avLst/>
              </a:prstGeom>
              <a:blipFill>
                <a:blip r:embed="rId4"/>
                <a:stretch>
                  <a:fillRect l="-597" b="-26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0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Реализация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6" y="1076966"/>
            <a:ext cx="3710950" cy="3444826"/>
          </a:xfrm>
          <a:prstGeom prst="rect">
            <a:avLst/>
          </a:prstGeom>
        </p:spPr>
      </p:pic>
      <p:sp>
        <p:nvSpPr>
          <p:cNvPr id="5" name="Google Shape;3214;p57"/>
          <p:cNvSpPr txBox="1">
            <a:spLocks/>
          </p:cNvSpPr>
          <p:nvPr/>
        </p:nvSpPr>
        <p:spPr>
          <a:xfrm>
            <a:off x="4154947" y="3071095"/>
            <a:ext cx="4333733" cy="145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ru-RU" dirty="0" smtClean="0"/>
              <a:t>1) </a:t>
            </a:r>
            <a:r>
              <a:rPr lang="en-US" dirty="0" smtClean="0"/>
              <a:t>fluid.py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dirty="0" smtClean="0"/>
              <a:t>2) </a:t>
            </a:r>
            <a:r>
              <a:rPr lang="en-US" dirty="0"/>
              <a:t>object_draw.py</a:t>
            </a:r>
            <a:endParaRPr lang="ru-RU" dirty="0"/>
          </a:p>
          <a:p>
            <a:pPr lvl="0">
              <a:buClr>
                <a:schemeClr val="dk1"/>
              </a:buClr>
              <a:buSzPts val="1100"/>
            </a:pPr>
            <a:r>
              <a:rPr lang="en-US" dirty="0" smtClean="0"/>
              <a:t>3) </a:t>
            </a:r>
            <a:r>
              <a:rPr lang="en-US" dirty="0"/>
              <a:t>network</a:t>
            </a:r>
            <a:r>
              <a:rPr lang="ru-RU" dirty="0"/>
              <a:t>.</a:t>
            </a:r>
            <a:r>
              <a:rPr lang="en-US" dirty="0" err="1"/>
              <a:t>py</a:t>
            </a:r>
            <a:endParaRPr lang="ru-RU" dirty="0"/>
          </a:p>
          <a:p>
            <a:pPr lvl="0">
              <a:buClr>
                <a:schemeClr val="dk1"/>
              </a:buClr>
              <a:buSzPts val="1100"/>
            </a:pPr>
            <a:r>
              <a:rPr lang="en-US" dirty="0" smtClean="0"/>
              <a:t>4) </a:t>
            </a:r>
            <a:r>
              <a:rPr lang="en-US" dirty="0" err="1"/>
              <a:t>backprop</a:t>
            </a:r>
            <a:r>
              <a:rPr lang="ru-RU" dirty="0"/>
              <a:t>_</a:t>
            </a:r>
            <a:r>
              <a:rPr lang="en-US" dirty="0"/>
              <a:t>main</a:t>
            </a:r>
            <a:r>
              <a:rPr lang="ru-RU" dirty="0"/>
              <a:t>.</a:t>
            </a:r>
            <a:r>
              <a:rPr lang="en-US" dirty="0" err="1"/>
              <a:t>py</a:t>
            </a:r>
            <a:endParaRPr lang="ru-RU" dirty="0"/>
          </a:p>
          <a:p>
            <a:pPr lvl="0">
              <a:buClr>
                <a:schemeClr val="dk1"/>
              </a:buClr>
              <a:buSzPts val="1100"/>
            </a:pPr>
            <a:r>
              <a:rPr lang="en-US" dirty="0" smtClean="0"/>
              <a:t>5) </a:t>
            </a:r>
            <a:r>
              <a:rPr lang="en-US" dirty="0"/>
              <a:t>genetic</a:t>
            </a:r>
            <a:r>
              <a:rPr lang="ru-RU" dirty="0"/>
              <a:t>_</a:t>
            </a:r>
            <a:r>
              <a:rPr lang="en-US" dirty="0"/>
              <a:t>main</a:t>
            </a:r>
            <a:r>
              <a:rPr lang="ru-RU" dirty="0"/>
              <a:t>.</a:t>
            </a:r>
            <a:r>
              <a:rPr lang="en-US" dirty="0" err="1"/>
              <a:t>py</a:t>
            </a:r>
            <a:endParaRPr lang="ru-RU" dirty="0"/>
          </a:p>
          <a:p>
            <a:pPr>
              <a:buClr>
                <a:schemeClr val="dk1"/>
              </a:buClr>
              <a:buSzPts val="1100"/>
            </a:pP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89" y="991447"/>
            <a:ext cx="2165168" cy="21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468524" y="338755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Модель несжимаемой </a:t>
            </a:r>
            <a:r>
              <a:rPr lang="ru-RU" dirty="0" smtClean="0"/>
              <a:t>жидкости</a:t>
            </a:r>
            <a:endParaRPr lang="ru-RU" dirty="0"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3964576" y="1491351"/>
            <a:ext cx="4676503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400" dirty="0"/>
              <a:t>Я считаю, что цель достигнута.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ru-RU" sz="1400" dirty="0"/>
              <a:t>Математическая модель для оптимизации коэффициента аэродинамического качества </a:t>
            </a:r>
            <a:r>
              <a:rPr lang="ru-RU" sz="1400" dirty="0" smtClean="0"/>
              <a:t>построена.</a:t>
            </a:r>
            <a:endParaRPr lang="en-US" sz="1400" dirty="0" smtClean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ru-RU" sz="1400" dirty="0" smtClean="0"/>
              <a:t>Нейронная </a:t>
            </a:r>
            <a:r>
              <a:rPr lang="ru-RU" sz="1400" dirty="0"/>
              <a:t>сеть для оптимизации данной математической модели </a:t>
            </a:r>
            <a:r>
              <a:rPr lang="ru-RU" sz="1400" dirty="0" smtClean="0"/>
              <a:t>построена.</a:t>
            </a:r>
            <a:endParaRPr lang="en-US" sz="1400" dirty="0" smtClean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ru-RU" sz="1400" dirty="0" smtClean="0"/>
              <a:t>В </a:t>
            </a:r>
            <a:r>
              <a:rPr lang="ru-RU" sz="1400" dirty="0"/>
              <a:t>работоспособности данного алгоритма я убедился, получив, при нормальных условиях без препятствий, модели, похожие на профиль крыла птиц (см. Приложение 10</a:t>
            </a:r>
            <a:r>
              <a:rPr lang="ru-RU" sz="1400" dirty="0" smtClean="0"/>
              <a:t>).</a:t>
            </a:r>
            <a:endParaRPr lang="ru-RU" sz="14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718184" y="1235897"/>
            <a:ext cx="3246392" cy="291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ru-RU" sz="2400" b="1" dirty="0">
                <a:latin typeface="Roboto Medium" panose="020B0604020202020204" charset="0"/>
                <a:ea typeface="Roboto Medium" panose="020B0604020202020204" charset="0"/>
              </a:rPr>
              <a:t>Нейронная сеть как оптимизатор характеристик крыла летательного аппарата</a:t>
            </a:r>
            <a:endParaRPr sz="2400" dirty="0">
              <a:solidFill>
                <a:schemeClr val="dk2"/>
              </a:solidFill>
              <a:latin typeface="Fjalla One" panose="020B0604020202020204" charset="0"/>
              <a:ea typeface="Roboto Medium" panose="020B0604020202020204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5" y="3721608"/>
            <a:ext cx="3784311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 smtClean="0">
                <a:latin typeface="Candara" panose="020E0502030303020204" pitchFamily="34" charset="0"/>
                <a:ea typeface="Roboto Medium" panose="020B0604020202020204" charset="0"/>
              </a:rPr>
              <a:t>Подготовил Ерощенко Артём Александрович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 smtClean="0">
                <a:solidFill>
                  <a:schemeClr val="accent1"/>
                </a:solidFill>
                <a:latin typeface="Candara" panose="020E0502030303020204" pitchFamily="34" charset="0"/>
                <a:ea typeface="Roboto Medium" panose="020B0604020202020204" charset="0"/>
              </a:rPr>
              <a:t>Руководители: Исаева Елена Валерьевна, </a:t>
            </a:r>
            <a:r>
              <a:rPr lang="ru-RU" sz="1400" dirty="0" err="1" smtClean="0">
                <a:solidFill>
                  <a:schemeClr val="accent1"/>
                </a:solidFill>
                <a:latin typeface="Candara" panose="020E0502030303020204" pitchFamily="34" charset="0"/>
                <a:ea typeface="Roboto Medium" panose="020B0604020202020204" charset="0"/>
              </a:rPr>
              <a:t>Муль</a:t>
            </a:r>
            <a:r>
              <a:rPr lang="ru-RU" sz="1400" dirty="0" smtClean="0">
                <a:solidFill>
                  <a:schemeClr val="accent1"/>
                </a:solidFill>
                <a:latin typeface="Candara" panose="020E0502030303020204" pitchFamily="34" charset="0"/>
                <a:ea typeface="Roboto Medium" panose="020B0604020202020204" charset="0"/>
              </a:rPr>
              <a:t> Павел </a:t>
            </a:r>
            <a:r>
              <a:rPr lang="ru-RU" sz="1400" dirty="0" err="1" smtClean="0">
                <a:solidFill>
                  <a:schemeClr val="accent1"/>
                </a:solidFill>
                <a:latin typeface="Candara" panose="020E0502030303020204" pitchFamily="34" charset="0"/>
                <a:ea typeface="Roboto Medium" panose="020B0604020202020204" charset="0"/>
              </a:rPr>
              <a:t>Фридрихович</a:t>
            </a:r>
            <a:endParaRPr sz="1400" dirty="0">
              <a:solidFill>
                <a:schemeClr val="accent1"/>
              </a:solidFill>
              <a:latin typeface="Candara" panose="020E0502030303020204" pitchFamily="34" charset="0"/>
              <a:ea typeface="Roboto Medium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0" y="0"/>
            <a:ext cx="34327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Содержание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7" y="713232"/>
            <a:ext cx="2871717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1400" dirty="0" smtClean="0"/>
              <a:t>Тенденции развития,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sz="1400" dirty="0" smtClean="0"/>
              <a:t>искусственный интеллект</a:t>
            </a:r>
            <a:endParaRPr sz="1400" dirty="0"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7" y="429768"/>
            <a:ext cx="3306849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accent1"/>
                </a:solidFill>
              </a:rPr>
              <a:t>Актуальность, цель и задачи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Теоретическая часть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 smtClean="0"/>
              <a:t>Несжимаемая жидкость,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н</a:t>
            </a:r>
            <a:r>
              <a:rPr lang="ru-RU" sz="1400" dirty="0" smtClean="0"/>
              <a:t>ейронная сеть</a:t>
            </a:r>
            <a:endParaRPr sz="1400"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accent1"/>
                </a:solidFill>
              </a:rPr>
              <a:t>Практическая часть	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/>
              <a:t>Python </a:t>
            </a:r>
            <a:r>
              <a:rPr lang="ru-RU" sz="1400" dirty="0" smtClean="0"/>
              <a:t>реализация</a:t>
            </a:r>
            <a:endParaRPr sz="1400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Вывод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 smtClean="0"/>
              <a:t>Достигнута ли цель</a:t>
            </a:r>
            <a:endParaRPr sz="1400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6" y="1690198"/>
            <a:ext cx="2125358" cy="2137219"/>
          </a:xfrm>
          <a:prstGeom prst="ellipse">
            <a:avLst/>
          </a:prstGeom>
          <a:ln w="76200">
            <a:solidFill>
              <a:schemeClr val="accent1"/>
            </a:solidFill>
          </a:ln>
        </p:spPr>
      </p:pic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3294582" y="1526912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Актуальность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3294582" y="2102984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/>
              <a:t>Создание и развитие сложных инженерных систем современного уровня требует в настоящее время подхода, основанного на методах многодисциплинарного анализа и проектирования</a:t>
            </a:r>
            <a:r>
              <a:rPr lang="ru-RU" dirty="0" smtClean="0"/>
              <a:t>. </a:t>
            </a:r>
            <a:r>
              <a:rPr lang="ru-RU" dirty="0"/>
              <a:t>Для решения </a:t>
            </a:r>
            <a:r>
              <a:rPr lang="ru-RU" dirty="0" smtClean="0"/>
              <a:t>таких задач в </a:t>
            </a:r>
            <a:r>
              <a:rPr lang="ru-RU" dirty="0"/>
              <a:t>настоящее время весьма актуальным является изучение и разработка методов, основанных на применении систем с искусственным интеллектом.</a:t>
            </a:r>
          </a:p>
          <a:p>
            <a:pPr lvl="0" algn="l"/>
            <a:r>
              <a:rPr lang="ru-RU" dirty="0" smtClean="0"/>
              <a:t> 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6092435" y="1495697"/>
            <a:ext cx="2336615" cy="2336615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9" name="Google Shape;2329;p44"/>
          <p:cNvSpPr txBox="1">
            <a:spLocks noGrp="1"/>
          </p:cNvSpPr>
          <p:nvPr>
            <p:ph type="title"/>
          </p:nvPr>
        </p:nvSpPr>
        <p:spPr>
          <a:xfrm>
            <a:off x="2685229" y="3613529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—</a:t>
            </a:r>
            <a:r>
              <a:rPr lang="ru-RU" sz="2000" dirty="0" smtClean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Цель</a:t>
            </a:r>
            <a:endParaRPr sz="2000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723368" y="1714478"/>
            <a:ext cx="5172457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Построить математическую модель для оптимизации характеристики крыла летательного аппарата, такого как коэффициент аэродинамического качества; реализовать программное обеспечения для оптимизации данной характеристики.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 r="17064"/>
          <a:stretch/>
        </p:blipFill>
        <p:spPr>
          <a:xfrm>
            <a:off x="6313033" y="1714478"/>
            <a:ext cx="1895417" cy="1923506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Задачи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7" y="1698627"/>
            <a:ext cx="268572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/>
            <a:r>
              <a:rPr lang="ru-RU" sz="1400" dirty="0"/>
              <a:t>Построить математическую модель для оптимизации коэффициента аэродинамического качества</a:t>
            </a:r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593513" y="1846837"/>
            <a:ext cx="2741894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/>
            <a:r>
              <a:rPr lang="ru-RU" sz="1400" dirty="0"/>
              <a:t>Разработать нейронную сеть, для оптимизации заданной математической модели</a:t>
            </a: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02969" y="3355848"/>
            <a:ext cx="243883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/>
            <a:r>
              <a:rPr lang="ru-RU" sz="1400" dirty="0"/>
              <a:t>Проверить работоспособность программы</a:t>
            </a: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413913" y="1827638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468524" y="338755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Модель несжимаемой </a:t>
            </a:r>
            <a:r>
              <a:rPr lang="ru-RU" dirty="0" smtClean="0"/>
              <a:t>жидкости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14" name="Google Shape;3214;p57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690875" y="1491351"/>
                <a:ext cx="3557100" cy="2656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>
                  <a:buClr>
                    <a:schemeClr val="dk1"/>
                  </a:buClr>
                  <a:buSzPts val="1100"/>
                </a:pPr>
                <a:r>
                  <a:rPr lang="ru-RU" dirty="0"/>
                  <a:t>Для </a:t>
                </a:r>
                <a:r>
                  <a:rPr lang="ru-RU" dirty="0" smtClean="0"/>
                  <a:t>начала </a:t>
                </a:r>
                <a:r>
                  <a:rPr lang="ru-RU" dirty="0"/>
                  <a:t>необходима среда, где будет производиться </a:t>
                </a:r>
                <a:r>
                  <a:rPr lang="ru-RU" dirty="0" smtClean="0"/>
                  <a:t>симуляция. </a:t>
                </a:r>
              </a:p>
              <a:p>
                <a:pPr lvl="0">
                  <a:buClr>
                    <a:schemeClr val="dk1"/>
                  </a:buClr>
                  <a:buSzPts val="1100"/>
                </a:pPr>
                <a:endParaRPr lang="ru-RU" dirty="0" smtClean="0"/>
              </a:p>
              <a:p>
                <a:r>
                  <a:rPr lang="ru-RU" dirty="0"/>
                  <a:t>Обозначим сетчатое поле как F</a:t>
                </a:r>
                <a:r>
                  <a:rPr lang="ru-RU" dirty="0" smtClean="0"/>
                  <a:t>.</a:t>
                </a:r>
                <a:endParaRPr lang="ru-RU" dirty="0"/>
              </a:p>
              <a:p>
                <a:r>
                  <a:rPr lang="ru-RU" dirty="0"/>
                  <a:t>Тогда состояние для каждой ячейки поля можно записать так:</a:t>
                </a:r>
              </a:p>
              <a:p>
                <a:r>
                  <a:rPr lang="ru-RU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14" name="Google Shape;3214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90875" y="1491351"/>
                <a:ext cx="3557100" cy="2656200"/>
              </a:xfrm>
              <a:prstGeom prst="rect">
                <a:avLst/>
              </a:prstGeom>
              <a:blipFill>
                <a:blip r:embed="rId3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hite clouds on blue s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58" y="1084217"/>
            <a:ext cx="2126298" cy="37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3251754" y="97091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Диффузия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8" name="Google Shape;2178;p3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009885" y="1546910"/>
                <a:ext cx="5293338" cy="1134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 smtClean="0"/>
              </a:p>
              <a:p>
                <a:endParaRPr lang="ru-RU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−6∗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 smtClean="0"/>
              </a:p>
              <a:p>
                <a:pPr algn="just"/>
                <a:endParaRPr lang="ru-RU" dirty="0" smtClean="0"/>
              </a:p>
              <a:p>
                <a:pPr algn="just"/>
                <a:r>
                  <a:rPr lang="ru-RU" dirty="0"/>
                  <a:t>Логика в том, что каждая ячейка отдаёт 6 порций имеющейся у неё краски и получает одну порцию из каждой соседней ячейки.</a:t>
                </a:r>
              </a:p>
              <a:p>
                <a:pPr algn="just"/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178" name="Google Shape;2178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009885" y="1546910"/>
                <a:ext cx="5293338" cy="1134000"/>
              </a:xfrm>
              <a:prstGeom prst="rect">
                <a:avLst/>
              </a:prstGeom>
              <a:blipFill>
                <a:blip r:embed="rId3"/>
                <a:stretch>
                  <a:fillRect l="-1152" r="-346" b="-1322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Скругленная соединительная линия 16"/>
          <p:cNvCxnSpPr/>
          <p:nvPr/>
        </p:nvCxnSpPr>
        <p:spPr>
          <a:xfrm rot="16200000" flipH="1">
            <a:off x="5064007" y="2100762"/>
            <a:ext cx="283085" cy="2743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-127" r="24672" b="127"/>
          <a:stretch/>
        </p:blipFill>
        <p:spPr>
          <a:xfrm>
            <a:off x="925417" y="1763488"/>
            <a:ext cx="1977019" cy="1983672"/>
          </a:xfrm>
          <a:prstGeom prst="ellipse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50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14" name="Google Shape;3514;p6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22050" y="2065238"/>
                <a:ext cx="3012344" cy="136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571500" indent="-342900">
                  <a:buAutoNum type="arabicParenR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ru-RU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ru-RU" dirty="0" smtClean="0"/>
              </a:p>
              <a:p>
                <a:pPr marL="571500" indent="-342900">
                  <a:buAutoNum type="arabicParenR"/>
                </a:pPr>
                <a:endParaRPr lang="ru-RU" dirty="0" smtClean="0"/>
              </a:p>
              <a:p>
                <a:pPr marL="571500" indent="-342900">
                  <a:buFont typeface="Barlow Semi Condensed"/>
                  <a:buAutoNum type="arabicParenR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)=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𝑖𝑛𝑝𝑢𝑡</m:t>
                    </m:r>
                  </m:oMath>
                </a14:m>
                <a:endParaRPr lang="ru-RU" dirty="0"/>
              </a:p>
              <a:p>
                <a:pPr marL="571500" indent="-342900">
                  <a:buAutoNum type="arabicParenR"/>
                </a:pPr>
                <a:endParaRPr lang="ru-RU" dirty="0"/>
              </a:p>
            </p:txBody>
          </p:sp>
        </mc:Choice>
        <mc:Fallback xmlns="">
          <p:sp>
            <p:nvSpPr>
              <p:cNvPr id="3514" name="Google Shape;3514;p6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22050" y="2065238"/>
                <a:ext cx="3012344" cy="1362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Адвекция</a:t>
            </a:r>
            <a:br>
              <a:rPr lang="ru-RU" dirty="0" smtClean="0"/>
            </a:br>
            <a:r>
              <a:rPr lang="ru-RU" dirty="0" smtClean="0"/>
              <a:t>Пользовательский ввод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30605"/>
          <a:stretch/>
        </p:blipFill>
        <p:spPr>
          <a:xfrm>
            <a:off x="4231744" y="1910971"/>
            <a:ext cx="4285859" cy="1671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468524" y="338755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Проецирование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14" name="Google Shape;3214;p57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690875" y="1230094"/>
                <a:ext cx="3557100" cy="313943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>
                  <a:buClr>
                    <a:schemeClr val="dk1"/>
                  </a:buClr>
                  <a:buSzPts val="1100"/>
                </a:pPr>
                <a:r>
                  <a:rPr lang="ru-RU" dirty="0"/>
                  <a:t>Вещество не может сжиматься, не может иметь областей с повышенным и пониженным давлением. </a:t>
                </a:r>
                <a:endParaRPr lang="ru-RU" dirty="0" smtClean="0"/>
              </a:p>
              <a:p>
                <a:pPr lvl="0">
                  <a:buClr>
                    <a:schemeClr val="dk1"/>
                  </a:buClr>
                  <a:buSzPts val="1100"/>
                </a:pPr>
                <a:endParaRPr lang="ru-RU" i="1" dirty="0" smtClean="0"/>
              </a:p>
              <a:p>
                <a:pPr lvl="0">
                  <a:buClr>
                    <a:schemeClr val="dk1"/>
                  </a:buClr>
                  <a:buSzPts val="11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ru-RU" dirty="0" smtClean="0"/>
              </a:p>
              <a:p>
                <a:pPr lvl="0">
                  <a:buClr>
                    <a:schemeClr val="dk1"/>
                  </a:buClr>
                  <a:buSzPts val="1100"/>
                </a:pPr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)+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−6∗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  <a:p>
                <a:pPr lvl="0">
                  <a:buClr>
                    <a:schemeClr val="dk1"/>
                  </a:buClr>
                  <a:buSzPts val="1100"/>
                </a:pPr>
                <a:endParaRPr lang="ru-RU" dirty="0"/>
              </a:p>
            </p:txBody>
          </p:sp>
        </mc:Choice>
        <mc:Fallback xmlns="">
          <p:sp>
            <p:nvSpPr>
              <p:cNvPr id="3214" name="Google Shape;3214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90875" y="1230094"/>
                <a:ext cx="3557100" cy="3139432"/>
              </a:xfrm>
              <a:prstGeom prst="rect">
                <a:avLst/>
              </a:prstGeom>
              <a:blipFill>
                <a:blip r:embed="rId3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images.unsplash.com/photo-1615529328331-f8917597711f?ixlib=rb-4.0.3&amp;ixid=MnwxMjA3fDB8MHxwaG90by1wYWdlfHx8fGVufDB8fHx8&amp;auto=format&amp;fit=crop&amp;w=1000&amp;q=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680754"/>
            <a:ext cx="3710849" cy="247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20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439</Words>
  <Application>Microsoft Office PowerPoint</Application>
  <PresentationFormat>Экран (16:9)</PresentationFormat>
  <Paragraphs>96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Roboto Medium</vt:lpstr>
      <vt:lpstr>Candara</vt:lpstr>
      <vt:lpstr>Cambria Math</vt:lpstr>
      <vt:lpstr>Arial</vt:lpstr>
      <vt:lpstr>Barlow Semi Condensed</vt:lpstr>
      <vt:lpstr>Fjalla One</vt:lpstr>
      <vt:lpstr>Barlow Semi Condensed Medium</vt:lpstr>
      <vt:lpstr>Technology Consulting by Slidesgo</vt:lpstr>
      <vt:lpstr>Нейронная сеть как оптимизатор характеристик крыла летательного аппарата</vt:lpstr>
      <vt:lpstr>Содержание</vt:lpstr>
      <vt:lpstr>Актуальность</vt:lpstr>
      <vt:lpstr>— Цель</vt:lpstr>
      <vt:lpstr>Задачи</vt:lpstr>
      <vt:lpstr>Модель несжимаемой жидкости</vt:lpstr>
      <vt:lpstr>Диффузия</vt:lpstr>
      <vt:lpstr>Адвекция Пользовательский ввод</vt:lpstr>
      <vt:lpstr>Проецирование</vt:lpstr>
      <vt:lpstr>Метод Якоби</vt:lpstr>
      <vt:lpstr>Моделирование крыла</vt:lpstr>
      <vt:lpstr>Модель нейронной сети</vt:lpstr>
      <vt:lpstr>Обучение модели</vt:lpstr>
      <vt:lpstr>Обучение модели</vt:lpstr>
      <vt:lpstr>Реализация</vt:lpstr>
      <vt:lpstr>Модель несжимаемой жидкости</vt:lpstr>
      <vt:lpstr>Нейронная сеть как оптимизатор характеристик крыла летательного аппарата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cp:lastModifiedBy>Artyom Eroshchenko</cp:lastModifiedBy>
  <cp:revision>33</cp:revision>
  <dcterms:modified xsi:type="dcterms:W3CDTF">2022-11-24T01:15:13Z</dcterms:modified>
</cp:coreProperties>
</file>